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345" r:id="rId4"/>
    <p:sldId id="269" r:id="rId5"/>
    <p:sldId id="270" r:id="rId6"/>
    <p:sldId id="271" r:id="rId7"/>
    <p:sldId id="293" r:id="rId8"/>
    <p:sldId id="272" r:id="rId9"/>
    <p:sldId id="273" r:id="rId10"/>
    <p:sldId id="274" r:id="rId11"/>
    <p:sldId id="306" r:id="rId12"/>
    <p:sldId id="304" r:id="rId13"/>
    <p:sldId id="275" r:id="rId14"/>
    <p:sldId id="276" r:id="rId15"/>
    <p:sldId id="277" r:id="rId16"/>
    <p:sldId id="278" r:id="rId17"/>
    <p:sldId id="305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4" r:id="rId26"/>
    <p:sldId id="287" r:id="rId27"/>
    <p:sldId id="288" r:id="rId28"/>
    <p:sldId id="289" r:id="rId29"/>
    <p:sldId id="290" r:id="rId30"/>
    <p:sldId id="265" r:id="rId31"/>
    <p:sldId id="291" r:id="rId32"/>
    <p:sldId id="292" r:id="rId33"/>
    <p:sldId id="257" r:id="rId34"/>
    <p:sldId id="258" r:id="rId35"/>
    <p:sldId id="320" r:id="rId36"/>
    <p:sldId id="319" r:id="rId37"/>
    <p:sldId id="321" r:id="rId38"/>
    <p:sldId id="322" r:id="rId39"/>
    <p:sldId id="318" r:id="rId40"/>
    <p:sldId id="324" r:id="rId41"/>
    <p:sldId id="323" r:id="rId42"/>
    <p:sldId id="346" r:id="rId43"/>
    <p:sldId id="298" r:id="rId44"/>
    <p:sldId id="325" r:id="rId45"/>
    <p:sldId id="326" r:id="rId46"/>
    <p:sldId id="327" r:id="rId47"/>
    <p:sldId id="260" r:id="rId48"/>
    <p:sldId id="261" r:id="rId49"/>
    <p:sldId id="262" r:id="rId50"/>
    <p:sldId id="263" r:id="rId51"/>
    <p:sldId id="328" r:id="rId52"/>
    <p:sldId id="329" r:id="rId53"/>
    <p:sldId id="330" r:id="rId54"/>
    <p:sldId id="331" r:id="rId55"/>
    <p:sldId id="294" r:id="rId56"/>
    <p:sldId id="296" r:id="rId57"/>
    <p:sldId id="297" r:id="rId58"/>
    <p:sldId id="333" r:id="rId59"/>
    <p:sldId id="334" r:id="rId60"/>
    <p:sldId id="335" r:id="rId61"/>
    <p:sldId id="332" r:id="rId62"/>
    <p:sldId id="336" r:id="rId63"/>
    <p:sldId id="337" r:id="rId64"/>
    <p:sldId id="338" r:id="rId65"/>
    <p:sldId id="339" r:id="rId66"/>
    <p:sldId id="340" r:id="rId67"/>
    <p:sldId id="342" r:id="rId68"/>
    <p:sldId id="307" r:id="rId69"/>
    <p:sldId id="343" r:id="rId70"/>
    <p:sldId id="344" r:id="rId71"/>
    <p:sldId id="341" r:id="rId72"/>
    <p:sldId id="300" r:id="rId73"/>
    <p:sldId id="301" r:id="rId74"/>
    <p:sldId id="302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78D9-60D6-17E0-FA2D-32A855C0D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03FAA3-56F0-D253-528C-C2AC8756A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A0002-7632-FCAB-F938-2F79801D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5D243-1C0E-BB1D-EBF1-1A22853FE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D4B1-F864-28BF-103D-8ECA7AA4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4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E1F5-A26D-277C-4E35-80E61CAF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102CB-9C92-0721-E10E-9161423BE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31C9-F61B-9662-237B-936A61ADE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EDE72-957A-673E-8063-79FF2F692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2AFC8-43E4-B0AC-76C9-A959E201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9B37C-152E-0C54-82A6-868FC829A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79D52-B7AC-D39A-0C75-C0D7A22F6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91003-8379-6117-E2C2-AD92210D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AD8AE-3A01-D022-B491-C7C1D6BE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8C7-3C2E-129F-8DEA-A2822306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1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2F9C-AE06-A768-F43C-01D2C614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41A83-4A8B-BA2B-389F-9776ED64D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B0CAA-B6DA-CCF4-6487-733B703B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114E5-763F-9710-DA13-43836AA8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8741F-6B57-0857-7FEE-2DF614D3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0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CB75-40C9-2FD8-8551-0A68B804D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78EB8-1DC2-C689-719B-BE778CBA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7752E-A8B7-29B1-B685-1B1304A75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12447-11D2-90E9-F529-4208FAF9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D3F35-2FEB-099F-848F-E45C2B7B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6885-2231-9E13-83A5-801361A6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0BED-F64E-A6AD-E687-CA32365B5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B0C35-D38D-8C8D-2572-14DED1882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493B2-C323-E1E3-1033-183C938FE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D7E5E-BCFE-9464-7E76-ACA3560D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6E3FF-8B45-9211-F7EF-A385F57E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3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F39C-1425-E207-F8F0-F46BDFB7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1F641-F5B5-5EDF-11CC-8021BAE86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C963B-5550-7DB1-444D-F8F1FB26B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E68AA9-6250-68D6-4646-3B9E2ADFD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904BA-BCF4-0A44-D6A0-F363B216C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CE7D5-FE8E-453C-E36F-7B773948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BC87C-B429-0238-4CD0-A3B92341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99CE8A-A784-59EB-0512-8263ACB6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3150-D3CB-7F65-A330-875D884F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C321CF-4EE5-569F-7490-50363C3C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2562F-320F-7B89-4621-060BEFC4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F874F-18B6-0B21-CF97-0A145BE8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9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ED255-044A-1EEF-EA2E-6C277510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08BC3-BBFB-ACBB-B470-27680CCC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34F8-19AA-226D-F084-CD5B0B08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6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CF4C-0CAE-0C8F-CB8D-07C144CD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C2F34-C316-A884-60AF-3F7645B72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B47DE-29B4-06D8-F409-4545CEFE1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B9CA3-6725-0E1A-D592-A71DD167E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0037-EBD1-93BE-CA6D-98D43FC8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F418A-BAB6-2062-ADAC-87E989678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438E1-1485-D25F-CC06-E37283BC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C4F156-C5CD-E292-3D3A-96487A099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956C6-1FEA-8844-1E3A-247C05501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46F94-DCDA-7AF0-9C44-D1E9D6CD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5827C-2071-E23F-F437-015C9779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C19D3-8A3F-87EF-595B-BB1469F0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26629-666F-14B4-6C75-E56A6E8C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CB945-C85C-8CB2-27FE-3EBDCADA9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D234-CEBB-8344-0316-CE3079EF7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A4E36-66E1-4787-9FC4-8C7818372DEB}" type="datetimeFigureOut">
              <a:rPr lang="en-US" smtClean="0"/>
              <a:t>2023-01-10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861F8-111F-59A2-C43D-45AF9D6A7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D4463-C15A-6520-97F2-4342FD4DF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EEDA-14FF-4C67-BF5F-43B00FFC8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E148-F1A6-AB61-3671-DA3F16C4F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Operation manual (1)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04C902-5CBA-4DE1-7801-A47870956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1986"/>
            <a:ext cx="9027560" cy="1435813"/>
          </a:xfrm>
        </p:spPr>
        <p:txBody>
          <a:bodyPr/>
          <a:lstStyle/>
          <a:p>
            <a:r>
              <a:rPr lang="en-US" b="1" dirty="0"/>
              <a:t>Dr .</a:t>
            </a:r>
            <a:r>
              <a:rPr lang="en-US" b="1" dirty="0" err="1"/>
              <a:t>Arash</a:t>
            </a:r>
            <a:r>
              <a:rPr lang="en-US" b="1" dirty="0"/>
              <a:t> </a:t>
            </a:r>
            <a:r>
              <a:rPr lang="en-US" b="1" dirty="0" err="1"/>
              <a:t>kazemi</a:t>
            </a:r>
            <a:r>
              <a:rPr lang="en-US" b="1" dirty="0"/>
              <a:t> </a:t>
            </a:r>
            <a:r>
              <a:rPr lang="en-US" b="1" dirty="0" err="1"/>
              <a:t>veisari</a:t>
            </a:r>
            <a:endParaRPr lang="en-US" b="1" dirty="0"/>
          </a:p>
          <a:p>
            <a:r>
              <a:rPr lang="en-US" b="1" dirty="0"/>
              <a:t>EUS fellow</a:t>
            </a:r>
          </a:p>
        </p:txBody>
      </p:sp>
    </p:spTree>
    <p:extLst>
      <p:ext uri="{BB962C8B-B14F-4D97-AF65-F5344CB8AC3E}">
        <p14:creationId xmlns:p14="http://schemas.microsoft.com/office/powerpoint/2010/main" val="255806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BE96-0747-5B1B-4283-E72658F7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23D7A-3D4E-0FC1-40C1-D271DEF53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6" y="2250040"/>
            <a:ext cx="7839181" cy="3277457"/>
          </a:xfrm>
        </p:spPr>
      </p:pic>
    </p:spTree>
    <p:extLst>
      <p:ext uri="{BB962C8B-B14F-4D97-AF65-F5344CB8AC3E}">
        <p14:creationId xmlns:p14="http://schemas.microsoft.com/office/powerpoint/2010/main" val="312787827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8CCB-40C9-0F57-F9FF-83143E0C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42C9-6032-8CD0-80F4-CD1FA58F8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26" y="2095928"/>
            <a:ext cx="8050470" cy="3852809"/>
          </a:xfrm>
        </p:spPr>
      </p:pic>
    </p:spTree>
    <p:extLst>
      <p:ext uri="{BB962C8B-B14F-4D97-AF65-F5344CB8AC3E}">
        <p14:creationId xmlns:p14="http://schemas.microsoft.com/office/powerpoint/2010/main" val="28892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6217-012C-A664-78FC-E4A5C234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Reflection (Mirror Image)</a:t>
            </a: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A575C6-D4C6-9A6C-2737-8D13CFC34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287" y="2434431"/>
            <a:ext cx="3910416" cy="4058444"/>
          </a:xfrm>
        </p:spPr>
      </p:pic>
    </p:spTree>
    <p:extLst>
      <p:ext uri="{BB962C8B-B14F-4D97-AF65-F5344CB8AC3E}">
        <p14:creationId xmlns:p14="http://schemas.microsoft.com/office/powerpoint/2010/main" val="161953965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29E5-0884-AE14-4712-02870A1A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8EB7-A91E-80FB-073D-EF90A2B1F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 percentage of the incident beam that is transmitted is as follows:</a:t>
            </a: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% transmitted = 100 − % reflected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105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6FF1-7130-2FEA-9E05-F1417394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Refraction</a:t>
            </a:r>
            <a:b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D25C-3A40-1469-A69B-3963EACC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When the incident beam arrives at the interface at an angle other than 90 degrees, the transmitted beam path diverges from the incident beam path because of refraction.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224216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5B41-DDA7-8CD9-7261-188AF4D4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594C18-EBA2-2307-6ECD-DD519ADBA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24" y="1735654"/>
            <a:ext cx="5681609" cy="4721981"/>
          </a:xfrm>
        </p:spPr>
      </p:pic>
    </p:spTree>
    <p:extLst>
      <p:ext uri="{BB962C8B-B14F-4D97-AF65-F5344CB8AC3E}">
        <p14:creationId xmlns:p14="http://schemas.microsoft.com/office/powerpoint/2010/main" val="2185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5D69-A3FB-B689-D762-7737CBFB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F272-01C8-5D90-3916-9F5C51F4F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Refraction of the ultrasound beam can lead to imaging artifacts.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64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4243-CD63-4446-745B-7066FFF3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Acoustic Shadowing</a:t>
            </a: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7D7F02-33E3-1E9C-040B-446FE805F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6762" y="2443956"/>
            <a:ext cx="3991885" cy="4091995"/>
          </a:xfrm>
        </p:spPr>
      </p:pic>
    </p:spTree>
    <p:extLst>
      <p:ext uri="{BB962C8B-B14F-4D97-AF65-F5344CB8AC3E}">
        <p14:creationId xmlns:p14="http://schemas.microsoft.com/office/powerpoint/2010/main" val="272201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1061-6509-151F-4237-D82BB609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Scattering</a:t>
            </a:r>
            <a:b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1443-2A05-73ED-BBFA-51568163F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Scattering, 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also termed 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nonspecular</a:t>
            </a:r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reflection, 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occurs when a propagating ultrasound wave interacts with different components in tissue that are smaller than the wavelength and have different impedance values than the propagating medium.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49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336B5-3A1B-421E-E49E-83DFB72F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55390-D379-54A3-1172-158BB3E7C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Examples of scatterers in tissue include individual cells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fat globules, and collagen.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When an ultrasound wave interacts with a scatterer, only a small portion of the acoustic intensity that reflects off of the scatterer is reflected back to the transducer.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06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B9D0-9FB7-1B21-3F1A-EEE1753E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Basics of Ultrasound Instrumentation</a:t>
            </a:r>
            <a:b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524D9-0B16-9AF1-4A1F-965D3994E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 key component of an ultrasound system is the transducer. A </a:t>
            </a:r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transducer 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is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 device that converts one form of energy to another. 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In the case of ultrasound transducers, electrical energy is converted to mechanical energy, resulting in the transmission of an ultrasound pulse.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127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761E-D5D8-1EC8-9064-A87D9519F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E70F0-52EE-363A-C7C5-F88BF374C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Scattering occurs in heterogeneous media, such as tissue, and is responsible for the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different echotextures of organs such as the liver, pancreas, and spleen. 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5582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AB77-C577-7AA1-31FC-2125FC0D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287B-15F6-7D58-D347-32200E26E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Tissue containing fat or collagen scatters ultrasound to a greater degree than do other tissues, and this is why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lipomas and the submucosal layer of the gastrointestinal (GI) tract appear hyperechoic (bright) on ultrasound imaging.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171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CFCD-93B1-24CA-EDAE-17388152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863EF7-B790-4C3C-15BE-C1A49BA7C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38" y="2116477"/>
            <a:ext cx="5250095" cy="4247598"/>
          </a:xfrm>
        </p:spPr>
      </p:pic>
    </p:spTree>
    <p:extLst>
      <p:ext uri="{BB962C8B-B14F-4D97-AF65-F5344CB8AC3E}">
        <p14:creationId xmlns:p14="http://schemas.microsoft.com/office/powerpoint/2010/main" val="398740771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55FE-4014-7AE9-F1C6-AAE7645D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B98F1-4860-9FA7-C95C-466F24AEC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 noise resulting from acoustic speckle increases with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increasing depth as a result of the greater number of signals that have undergone multiple reflections 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from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nonspecular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reflectors returning to the transducer.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3089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17AB-465C-F10C-3355-4D826314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Absorption</a:t>
            </a:r>
            <a:b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6EF1A-2B3F-7A9B-A8C4-39AE6F7B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The </a:t>
            </a:r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absorption 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of ultrasound energy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depends on tissue properties and is highly frequency dependent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. Higher frequencies cause more tissue vibration and result in greater absorption of the ultrasound energy and more heat generation.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4629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0125-69F1-ADFA-AB6C-49AF91B8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Ultrasound Intensity</a:t>
            </a:r>
            <a:b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6B0EF-BE52-CDB2-0A60-D2F181D14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As ultrasound waves propagate through tissue, the intensity of the wave becomes attenuated.</a:t>
            </a:r>
          </a:p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Attenuation is the result of effects of both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scattering and absorption of the ultrasound wave.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670198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5C63-5D4C-015F-AEF6-63322DBB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AD31A-1216-9637-34DF-43F463D90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 frequency of the ultrasound pulse affects both the depth of penetration of the pulse and the obtainable resolution. 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5683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A5A5-22C3-D6E0-4532-9951DD6D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9968-4FD0-5A23-057D-2385A8A0C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In general, as the frequency is increased, the depth of penetration decreases,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owing to attenuation of the ultrasound intensity, and axial resolution improves</a:t>
            </a:r>
            <a:r>
              <a:rPr lang="en-US" b="1" u="sng" dirty="0">
                <a:solidFill>
                  <a:srgbClr val="000000"/>
                </a:solidFill>
                <a:latin typeface="Segoe UI" panose="020B0502040204020203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8448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529F-14EC-5BD7-46AD-C6A3BB45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Axial Resolution</a:t>
            </a:r>
            <a:b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B86FF-CFF8-3DFB-81C9-C56EC7FE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Axial resolution 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refers to the smallest separation distance between two objects along the beam path that can be detected by the imaging system.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Axial resolution is determined by the </a:t>
            </a:r>
            <a:r>
              <a:rPr lang="en-US" b="1" i="1" u="sng" dirty="0">
                <a:effectLst/>
                <a:latin typeface="Segoe UI" panose="020B0502040204020203" pitchFamily="34" charset="0"/>
              </a:rPr>
              <a:t>ultrasound frequency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and the spatial pulse length (SPL) of the transmitted ultrasound pulse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. 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4090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5756-001C-5A38-A63C-A1DF37EC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4FDDB-3497-91BF-4CDF-C5B08E666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SPL</a:t>
            </a:r>
            <a:r>
              <a:rPr lang="en-US" b="1" dirty="0"/>
              <a:t>(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spatial pulse length (SPL) of the transmitted ultrasound pulse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</a:t>
            </a:r>
            <a:r>
              <a:rPr lang="en-US" b="1" dirty="0"/>
              <a:t> = </a:t>
            </a:r>
            <a:r>
              <a:rPr lang="en-US" sz="3600" b="1" dirty="0"/>
              <a:t>c f × n</a:t>
            </a:r>
          </a:p>
          <a:p>
            <a:endParaRPr lang="en-US" b="1" dirty="0"/>
          </a:p>
          <a:p>
            <a:r>
              <a:rPr lang="en-US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 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is the speed of sound in tissue, </a:t>
            </a:r>
            <a:r>
              <a:rPr lang="en-US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 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is the center frequency of the transmitted ultrasound pulse, and </a:t>
            </a:r>
            <a:r>
              <a:rPr lang="en-US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n 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is the number of cycles per pulse (typically four to seven cycles). </a:t>
            </a:r>
          </a:p>
          <a:p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Axial resolution is the most important property in imaging the layered structures of the GI tract wall.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8465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03C5-9137-16ED-D687-D6352323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722208-10D4-BE32-5AAA-F1255E728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079" y="1825625"/>
            <a:ext cx="10033841" cy="4351338"/>
          </a:xfrm>
        </p:spPr>
      </p:pic>
    </p:spTree>
    <p:extLst>
      <p:ext uri="{BB962C8B-B14F-4D97-AF65-F5344CB8AC3E}">
        <p14:creationId xmlns:p14="http://schemas.microsoft.com/office/powerpoint/2010/main" val="2376377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EF97-7CFA-6EAD-C019-F64EF823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D5D4F5-DF7A-A602-96B2-3FDD60033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34" y="2063963"/>
            <a:ext cx="6143946" cy="4177369"/>
          </a:xfrm>
        </p:spPr>
      </p:pic>
    </p:spTree>
    <p:extLst>
      <p:ext uri="{BB962C8B-B14F-4D97-AF65-F5344CB8AC3E}">
        <p14:creationId xmlns:p14="http://schemas.microsoft.com/office/powerpoint/2010/main" val="3114629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6735-D404-1550-6B6F-2FBA06AE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Lateral Resolution</a:t>
            </a:r>
            <a:b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4F9D-2AD0-1D1D-7738-ED652E212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 </a:t>
            </a:r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lateral resolution 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of an imaging system represents the ability to discriminate between two points that are in a plane perpendicular to the ultrasound beam.</a:t>
            </a:r>
          </a:p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beam width 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of the transducer determines the achievable lateral resolution and is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 function of transducer size, shape, frequency, and focusing.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7638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D4A4-7A8E-1EAD-69C0-D9B93CE3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9685ED-EBA2-482E-B7C4-2C1ACD719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70" y="1892970"/>
            <a:ext cx="6339155" cy="4480491"/>
          </a:xfrm>
        </p:spPr>
      </p:pic>
    </p:spTree>
    <p:extLst>
      <p:ext uri="{BB962C8B-B14F-4D97-AF65-F5344CB8AC3E}">
        <p14:creationId xmlns:p14="http://schemas.microsoft.com/office/powerpoint/2010/main" val="2612313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9A6A-2A35-50C6-1F88-71C93EB5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5333"/>
          </a:xfrm>
        </p:spPr>
        <p:txBody>
          <a:bodyPr/>
          <a:lstStyle/>
          <a:p>
            <a:r>
              <a:rPr lang="en-US" b="0" i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IMAGE OPTIMIZATION DURING B-MODE AND DOPPLER ULTRASOUND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E02E-1DE7-E207-D7E3-824551EEB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  <a:p>
            <a:endParaRPr lang="en-US" sz="4000" b="1" dirty="0"/>
          </a:p>
          <a:p>
            <a:r>
              <a:rPr lang="en-US" sz="4000" b="1" dirty="0"/>
              <a:t>How to use echoendoscope to optimize your image apposition?</a:t>
            </a:r>
          </a:p>
        </p:txBody>
      </p:sp>
    </p:spTree>
    <p:extLst>
      <p:ext uri="{BB962C8B-B14F-4D97-AF65-F5344CB8AC3E}">
        <p14:creationId xmlns:p14="http://schemas.microsoft.com/office/powerpoint/2010/main" val="3879489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BA93A-658C-5EA1-4EB1-A22271C0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89490F-C2D2-939D-A63B-C09B691CE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2237" y="1825625"/>
            <a:ext cx="8947526" cy="4351338"/>
          </a:xfrm>
        </p:spPr>
      </p:pic>
    </p:spTree>
    <p:extLst>
      <p:ext uri="{BB962C8B-B14F-4D97-AF65-F5344CB8AC3E}">
        <p14:creationId xmlns:p14="http://schemas.microsoft.com/office/powerpoint/2010/main" val="2335829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A395-4EF9-119C-5915-33FF28EC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OPTIMIZATION OF B-MODE IMAGING</a:t>
            </a:r>
            <a:br>
              <a:rPr lang="en-US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4EAE-D08B-FE34-4746-40FD86172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at first </a:t>
            </a:r>
            <a:r>
              <a:rPr lang="en-US" b="1" i="1" u="sng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Do a survey scan </a:t>
            </a:r>
            <a:r>
              <a:rPr lang="en-US" b="1" i="1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    with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perform a general investigation of the structures and organs of interest.</a:t>
            </a:r>
          </a:p>
          <a:p>
            <a:endParaRPr lang="en-US" b="1" u="sng" dirty="0">
              <a:solidFill>
                <a:srgbClr val="333333"/>
              </a:solidFill>
              <a:latin typeface="Fira Sans" panose="020B0503050000020004" pitchFamily="34" charset="0"/>
            </a:endParaRPr>
          </a:p>
          <a:p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Then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image optimization can be conducted in a targeted manner.</a:t>
            </a:r>
            <a:endParaRPr lang="en-US" b="1" i="1" u="sng" dirty="0">
              <a:solidFill>
                <a:srgbClr val="353535"/>
              </a:solidFill>
              <a:effectLst/>
              <a:latin typeface="Fira Sans" panose="020B0503050000020004" pitchFamily="34" charset="0"/>
            </a:endParaRPr>
          </a:p>
          <a:p>
            <a:endParaRPr lang="en-US" i="1" u="sng" dirty="0">
              <a:solidFill>
                <a:srgbClr val="353535"/>
              </a:solidFill>
              <a:latin typeface="Fira Sans" panose="020B0503050000020004" pitchFamily="34" charset="0"/>
            </a:endParaRPr>
          </a:p>
          <a:p>
            <a:endParaRPr lang="en-US" b="0" i="1" u="sng" dirty="0">
              <a:solidFill>
                <a:srgbClr val="353535"/>
              </a:solidFill>
              <a:effectLst/>
              <a:latin typeface="Fira Sans" panose="020B05030500000200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42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78DF-D480-4D87-2977-310B3E98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9FE2-AB26-4FAE-6ED3-3F914E2F2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The first step requires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proper adjustment of the B-Mode image.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Subsequently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, the examiner uses color flow imaging in the </a:t>
            </a:r>
            <a:r>
              <a:rPr lang="en-US" b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region of interest (ROI).  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L</a:t>
            </a:r>
            <a:r>
              <a:rPr lang="en-US" b="1" i="0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astly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, spectral Doppler imaging is conducted in a small examination area, named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“sample volume (SV)” or “gate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,” that features a vessel of interest.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6189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B0D0-31E5-865F-178A-7F8041A4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Adjust the image depth</a:t>
            </a:r>
            <a:b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6E3A-107E-6429-C18B-AE65C8591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To adjust the image depth, the user displays the structures of interest as large as possible on the screen (i.e., the object “fills” the screen).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6699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424E-A6DD-48ED-551D-B2E508BE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41CE-3C96-5D4F-C7A5-C1BA9FDE3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The user should also aim for the lowest achievable depth setting. Excessive depth decreases the frame rate and temporal resolution. 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 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663795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6A80-6C1A-138E-B325-2398AB01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2A9E07-9467-F2DC-98FE-BCFB55E9C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839" y="2057400"/>
            <a:ext cx="10512321" cy="3887788"/>
          </a:xfrm>
        </p:spPr>
      </p:pic>
    </p:spTree>
    <p:extLst>
      <p:ext uri="{BB962C8B-B14F-4D97-AF65-F5344CB8AC3E}">
        <p14:creationId xmlns:p14="http://schemas.microsoft.com/office/powerpoint/2010/main" val="39424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699B-8FD4-442D-CB88-CDA5C638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3C7A5-FC8B-68F5-9624-568C81B0D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When an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ultrasound signal is then received by the ultrasound transducer, 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 received mechanical signal is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converted back to an electrical signal 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that is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then processed and digitized by the ultrasound processor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to yield a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real-time image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of the tissue being interrogated by the ultrasound transducer.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06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C6BC-B844-ABD1-7E3B-0BBEE061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2A24D-8F48-4240-E36E-99F491472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If remote structures need </a:t>
            </a:r>
            <a:r>
              <a:rPr lang="en-US" b="1" i="1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to be examined,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use of the zoom </a:t>
            </a:r>
            <a:r>
              <a:rPr lang="en-US" b="1" i="1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function reduces the size of the ROI and improves the frame rate and temporal resolution during B-mode imaging.</a:t>
            </a:r>
          </a:p>
          <a:p>
            <a:pPr>
              <a:lnSpc>
                <a:spcPct val="150000"/>
              </a:lnSpc>
            </a:pPr>
            <a:r>
              <a:rPr lang="en-US" b="0" i="1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In general, we move from “overview” with certain settings to more precise imaging, which requires specific modifications</a:t>
            </a:r>
            <a:r>
              <a:rPr lang="en-US" b="1" i="1" dirty="0">
                <a:solidFill>
                  <a:srgbClr val="333333"/>
                </a:solidFill>
                <a:latin typeface="Fira Sans" panose="020B0503050000020004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9128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1B40-C2C1-221E-833C-0993C3F7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E90D2E-63AC-056A-46A1-E223106C1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289" y="2079689"/>
            <a:ext cx="11209104" cy="3838226"/>
          </a:xfrm>
        </p:spPr>
      </p:pic>
    </p:spTree>
    <p:extLst>
      <p:ext uri="{BB962C8B-B14F-4D97-AF65-F5344CB8AC3E}">
        <p14:creationId xmlns:p14="http://schemas.microsoft.com/office/powerpoint/2010/main" val="676740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2478B-2F47-C817-77EF-34956B96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CA3B2D-EF52-86BE-3415-B078D0A65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6696" y="1825625"/>
            <a:ext cx="9398608" cy="4351338"/>
          </a:xfrm>
        </p:spPr>
      </p:pic>
    </p:spTree>
    <p:extLst>
      <p:ext uri="{BB962C8B-B14F-4D97-AF65-F5344CB8AC3E}">
        <p14:creationId xmlns:p14="http://schemas.microsoft.com/office/powerpoint/2010/main" val="1940546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466B-B7C0-46A5-ACF2-0CDDBBB7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D735B-D2EE-82B6-A4BD-E2E653F71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177" y="1825625"/>
            <a:ext cx="10491646" cy="4351338"/>
          </a:xfrm>
        </p:spPr>
      </p:pic>
    </p:spTree>
    <p:extLst>
      <p:ext uri="{BB962C8B-B14F-4D97-AF65-F5344CB8AC3E}">
        <p14:creationId xmlns:p14="http://schemas.microsoft.com/office/powerpoint/2010/main" val="698005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E34F-022C-5A18-0F83-905E60F6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Adjust the transducer frequency</a:t>
            </a:r>
            <a:b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2B16-8093-E004-4327-0A477121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89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 EUS focuses on specific questions Thus, overview is no real indication. 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333333"/>
              </a:solidFill>
              <a:latin typeface="Fira Sans" panose="020B05030500000200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The examiner should use the lowest transducer frequency possible if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maximal penetration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is required. Higher frequencies are useful if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high spatial resolution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is needed.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02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ACDD-70C9-5CD8-E154-59F99FF0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C0E15-7D05-7690-2906-670AA0F6C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In general, if the object of interest is close to the transducer,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minimal depth and highest frequency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should be applied to improve the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spatial resolution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 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lower frequencies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are selected for examining remote structures, for example, the liver</a:t>
            </a:r>
            <a:r>
              <a:rPr lang="en-US" b="1" dirty="0">
                <a:solidFill>
                  <a:srgbClr val="333333"/>
                </a:solidFill>
                <a:latin typeface="Fira Sans" panose="020B0503050000020004" pitchFamily="34" charset="0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4152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2646-F7FD-DC5B-3FBA-AA21074B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3928CA-1543-1008-4667-E0DFA61CA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8090"/>
            <a:ext cx="10515600" cy="4166408"/>
          </a:xfrm>
        </p:spPr>
      </p:pic>
    </p:spTree>
    <p:extLst>
      <p:ext uri="{BB962C8B-B14F-4D97-AF65-F5344CB8AC3E}">
        <p14:creationId xmlns:p14="http://schemas.microsoft.com/office/powerpoint/2010/main" val="1606823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2A46-4A9E-DCFA-9637-DF7B2FCBB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9903D-6241-0BCE-C026-D32FD11BC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22975"/>
            <a:ext cx="10515600" cy="3756638"/>
          </a:xfrm>
        </p:spPr>
      </p:pic>
    </p:spTree>
    <p:extLst>
      <p:ext uri="{BB962C8B-B14F-4D97-AF65-F5344CB8AC3E}">
        <p14:creationId xmlns:p14="http://schemas.microsoft.com/office/powerpoint/2010/main" val="805389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E73A-A3A7-79B7-4EF2-2B5E44B6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9D0401-E22E-6DB9-9A6B-4EFF4EBDA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942" y="1825625"/>
            <a:ext cx="6618071" cy="4667250"/>
          </a:xfrm>
        </p:spPr>
      </p:pic>
    </p:spTree>
    <p:extLst>
      <p:ext uri="{BB962C8B-B14F-4D97-AF65-F5344CB8AC3E}">
        <p14:creationId xmlns:p14="http://schemas.microsoft.com/office/powerpoint/2010/main" val="168534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D70E-73EA-D48C-07C5-F52307C1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51E72A-7CE1-FFA9-5CA5-CB94FF878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992" y="1825624"/>
            <a:ext cx="9196534" cy="4620919"/>
          </a:xfrm>
        </p:spPr>
      </p:pic>
    </p:spTree>
    <p:extLst>
      <p:ext uri="{BB962C8B-B14F-4D97-AF65-F5344CB8AC3E}">
        <p14:creationId xmlns:p14="http://schemas.microsoft.com/office/powerpoint/2010/main" val="4996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F390-B911-A407-46DA-54EF433D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C412F-79A2-0A39-FBA5-E3D3BAE5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 signal can then undergo time gain compensation </a:t>
            </a:r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(TGC), 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and the subsequent output will be the A-mode line scan. After TGC, the signal is further processed, including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demodulation and registration, to yield a B-mode image.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879317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A783-497C-7653-CD2E-F5B1620A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0DDE2-4957-AC56-6C7F-E07E3BCA4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900498" cy="4667250"/>
          </a:xfrm>
        </p:spPr>
      </p:pic>
    </p:spTree>
    <p:extLst>
      <p:ext uri="{BB962C8B-B14F-4D97-AF65-F5344CB8AC3E}">
        <p14:creationId xmlns:p14="http://schemas.microsoft.com/office/powerpoint/2010/main" val="483664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6353-1D7C-FA80-253B-DB4EDA02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Adjust the ultrasound gain</a:t>
            </a:r>
            <a:b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CC3D7-8E4F-F8A3-FD14-8E596A60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Proper imaging requires the examiner to adjust the signal gain, which exists for each of the three US modalities (B-mode, color Doppler, and spectral Doppler).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09806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FECD-863D-55B4-E92F-AD1523F2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DF553-024D-5815-FE1E-D61E5DCCB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 Initially, the operator chooses a B-mode gain of preference. If a Doppler examination is planned,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the B-mode gain is kept as low as possible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to leave enough pixels for the color flow imaging.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0800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4E4A-7DEF-CE4E-C7ED-CF0A8C19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EEF41-5420-92B8-BA84-894846A00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In practice, the user should reduce the ultrasound gain for so long until the vessel lumen, which Doppler examination is planned for, is almost free of internal echoes.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6921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DC4A-0718-4B3A-7101-89B28123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E8733-FAE6-C816-E4BB-4626AA902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9646"/>
            <a:ext cx="10515600" cy="4263295"/>
          </a:xfrm>
        </p:spPr>
      </p:pic>
    </p:spTree>
    <p:extLst>
      <p:ext uri="{BB962C8B-B14F-4D97-AF65-F5344CB8AC3E}">
        <p14:creationId xmlns:p14="http://schemas.microsoft.com/office/powerpoint/2010/main" val="3458086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31B3-388A-AF2A-A72F-8540ACE2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CFE68E-A5D9-B65F-3926-EA19C5C13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0310"/>
            <a:ext cx="10515600" cy="3961968"/>
          </a:xfrm>
        </p:spPr>
      </p:pic>
    </p:spTree>
    <p:extLst>
      <p:ext uri="{BB962C8B-B14F-4D97-AF65-F5344CB8AC3E}">
        <p14:creationId xmlns:p14="http://schemas.microsoft.com/office/powerpoint/2010/main" val="3185516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6E04-0702-AE4A-1393-05E5F27A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System Gain and Time Gain Compensation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7BB69-A060-47C3-8875-D2765ACFC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The amplification of the output can be adjusted by the operator in two ways. </a:t>
            </a:r>
          </a:p>
          <a:p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One is to increase the overall gain of the system, an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approach that uniformly increases the amplitude of all echoes received by the transducer</a:t>
            </a:r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. This can improve the detection of weak echoes; however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it generally comes at the expense of overall resolution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275653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77CC-7DD4-F98D-17A2-69E60E70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8B4E-DC20-BA61-9590-492D9A71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b="1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Current endoscopic ultrasonography (EUS) processors allow the operator to vary the gain by depth.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208748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2D17-6907-0D7A-1552-1EDB33B8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Adjust the focal zone</a:t>
            </a:r>
            <a:b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7D99C-05D6-03D0-DACB-DD245C83F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The sonographic focus is a point or an area where the best resolution is attained. </a:t>
            </a:r>
          </a:p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The focus depth is usually visualized on the side of the screen as an arrow and can be manually moved up and down to the desired location.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92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F14B-D743-7C06-88FB-49E7EF4E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17904-8D94-869D-5661-AC7FF52BF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A single focus results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in a </a:t>
            </a:r>
            <a:r>
              <a:rPr lang="en-US" b="1" i="1" u="sng" dirty="0">
                <a:solidFill>
                  <a:srgbClr val="C00000"/>
                </a:solidFill>
                <a:effectLst/>
                <a:latin typeface="Fira Sans" panose="020B0503050000020004" pitchFamily="34" charset="0"/>
              </a:rPr>
              <a:t>point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 of higher lateral resolution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than the surrounding field of view. </a:t>
            </a:r>
          </a:p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A dual focus translates into an </a:t>
            </a:r>
            <a:r>
              <a:rPr lang="en-US" b="1" i="1" u="sng" dirty="0">
                <a:solidFill>
                  <a:srgbClr val="C00000"/>
                </a:solidFill>
                <a:effectLst/>
                <a:latin typeface="Fira Sans" panose="020B0503050000020004" pitchFamily="34" charset="0"/>
              </a:rPr>
              <a:t>area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 of increased lateral 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resolution. It improves the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spatial resolution of the area</a:t>
            </a:r>
            <a:r>
              <a:rPr lang="en-US" b="1" dirty="0">
                <a:solidFill>
                  <a:srgbClr val="333333"/>
                </a:solidFill>
                <a:latin typeface="Fira Sans" panose="020B05030500000200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Fira Sans" panose="020B0503050000020004" pitchFamily="34" charset="0"/>
              </a:rPr>
              <a:t>B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ut The frame rate should be maintained above 20 frames per second (FPS) to safeguard a reasonable temporal resolution.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167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1B69-A163-48F4-8796-9CAD8CE2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3EC54A-47D0-4C3D-F6D0-C395D2C27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47" y="2589088"/>
            <a:ext cx="9267290" cy="2958957"/>
          </a:xfrm>
        </p:spPr>
      </p:pic>
    </p:spTree>
    <p:extLst>
      <p:ext uri="{BB962C8B-B14F-4D97-AF65-F5344CB8AC3E}">
        <p14:creationId xmlns:p14="http://schemas.microsoft.com/office/powerpoint/2010/main" val="39027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687A-4087-AD03-5701-30B312FA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D91E5F-3068-A2B1-FEAD-B28E90C65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43" y="2198670"/>
            <a:ext cx="11724869" cy="3688422"/>
          </a:xfrm>
        </p:spPr>
      </p:pic>
    </p:spTree>
    <p:extLst>
      <p:ext uri="{BB962C8B-B14F-4D97-AF65-F5344CB8AC3E}">
        <p14:creationId xmlns:p14="http://schemas.microsoft.com/office/powerpoint/2010/main" val="32707042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11A5-438D-8C45-93DC-38C384B4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10C2F0-5A1B-BEFB-9178-FFCEFF55D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888" y="1825625"/>
            <a:ext cx="9974224" cy="4351338"/>
          </a:xfrm>
        </p:spPr>
      </p:pic>
    </p:spTree>
    <p:extLst>
      <p:ext uri="{BB962C8B-B14F-4D97-AF65-F5344CB8AC3E}">
        <p14:creationId xmlns:p14="http://schemas.microsoft.com/office/powerpoint/2010/main" val="21663938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E19A-E5AE-2858-9883-57E33C3A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Apply compound imaging</a:t>
            </a:r>
            <a:b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C027-8179-D6D5-233C-39F2C0F86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In conventional B-mode sonography, each image is obtained from a single angle of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insonation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, whereas in “compound imaging,” each sonographic picture is composed of multiple frames.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43124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4403-E5D8-4CBF-D3F3-70ECD59E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449DA-488A-9971-ADE4-FE4728DAD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 In “spatial compounding,” multiple coplanar frames are recorded from different angles. The echoes from these multiple acquisitions are processed into a single composite image in real time.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68961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0EEB-676F-6095-213D-714257F4E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532D-7597-72BA-6819-5529ED1E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 it leads to a better resolution at the central oval region where the frames from all steering angles overlap. There is less improvement of the image quality in the periphery where fewer frames overlap.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33525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6875-E194-EB05-07FB-511DADBA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38FE4F-4E5B-4EFE-B33E-2AA36390E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220" y="2116476"/>
            <a:ext cx="10515600" cy="3554859"/>
          </a:xfrm>
        </p:spPr>
      </p:pic>
    </p:spTree>
    <p:extLst>
      <p:ext uri="{BB962C8B-B14F-4D97-AF65-F5344CB8AC3E}">
        <p14:creationId xmlns:p14="http://schemas.microsoft.com/office/powerpoint/2010/main" val="10432290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798D-FD32-CC90-E037-30AFD670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FB72-D562-3210-9EF2-816BE3BB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638C6-C5C1-2D67-5367-149D1593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16" y="2003462"/>
            <a:ext cx="10124326" cy="39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02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9669-4835-9024-E5EE-222A74C8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  <a:t>Apply tissue harmonic imaging</a:t>
            </a:r>
            <a:br>
              <a:rPr lang="en-US" b="1" i="0" dirty="0">
                <a:solidFill>
                  <a:srgbClr val="353535"/>
                </a:solidFill>
                <a:effectLst/>
                <a:latin typeface="Fira Sans" panose="020B0503050000020004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F52C-B8B7-0756-AA4D-487DAE353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transducers transmit waves at a basic frequency. The returning signal contains a mixture of the basic and harmonic frequencies. </a:t>
            </a:r>
          </a:p>
          <a:p>
            <a:pPr>
              <a:lnSpc>
                <a:spcPct val="150000"/>
              </a:lnSpc>
            </a:pP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Harmonics are positive integral multiples of the fundamental frequency.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3234532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B17-664C-609F-85AE-1955756E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Side Lobe Artifacts</a:t>
            </a:r>
            <a:b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16A7E3-9875-0E22-B2E1-7688A98CE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820" y="2578813"/>
            <a:ext cx="7483200" cy="3287731"/>
          </a:xfrm>
        </p:spPr>
      </p:pic>
    </p:spTree>
    <p:extLst>
      <p:ext uri="{BB962C8B-B14F-4D97-AF65-F5344CB8AC3E}">
        <p14:creationId xmlns:p14="http://schemas.microsoft.com/office/powerpoint/2010/main" val="29744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F17A-1C65-F5B9-601E-65B4E5AA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743E9-E3FB-EED3-BB94-83C6FB2D1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 The software of the latest US systems can filter incoming frequencies and render only information from certain harmonics into final pictures, a process called THI, which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improves image resolution regarding all its main features</a:t>
            </a: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.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653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EA35-3FF4-6532-86C7-A0A3FEF6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4EB115-F9BC-22AD-0613-E6E774E9B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15" y="1690688"/>
            <a:ext cx="5301465" cy="5187584"/>
          </a:xfrm>
        </p:spPr>
      </p:pic>
    </p:spTree>
    <p:extLst>
      <p:ext uri="{BB962C8B-B14F-4D97-AF65-F5344CB8AC3E}">
        <p14:creationId xmlns:p14="http://schemas.microsoft.com/office/powerpoint/2010/main" val="3905198081"/>
      </p:ext>
    </p:extLst>
  </p:cSld>
  <p:clrMapOvr>
    <a:masterClrMapping/>
  </p:clrMapOvr>
  <p:transition spd="slow">
    <p:randomBar dir="vert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CBF3-E01A-F74D-5B32-3C44062FC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B450-2CD7-305D-26D4-E0087A303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899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Harmonics are generated by the interaction of the sound wave with the tissue and they travel only once to reach the probe. 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Hence, they are associated with less clutter, noise, and artifacts.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41148098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0DA9-10B3-E0C5-2AC3-610617AF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95AEAF-B8CD-29E2-93D6-2B6428A26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6735"/>
            <a:ext cx="10515600" cy="3789118"/>
          </a:xfrm>
        </p:spPr>
      </p:pic>
    </p:spTree>
    <p:extLst>
      <p:ext uri="{BB962C8B-B14F-4D97-AF65-F5344CB8AC3E}">
        <p14:creationId xmlns:p14="http://schemas.microsoft.com/office/powerpoint/2010/main" val="38177830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3414-553B-E910-3898-2DB11E251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A29EA0-9DCC-D82E-48DF-C4C13B407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957" y="1825625"/>
            <a:ext cx="10186086" cy="4351338"/>
          </a:xfrm>
        </p:spPr>
      </p:pic>
    </p:spTree>
    <p:extLst>
      <p:ext uri="{BB962C8B-B14F-4D97-AF65-F5344CB8AC3E}">
        <p14:creationId xmlns:p14="http://schemas.microsoft.com/office/powerpoint/2010/main" val="13820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8122-6F92-A217-3747-5687A59D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1C215-A5FD-93B2-23A5-077D01C94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051" y="1846173"/>
            <a:ext cx="10355898" cy="4351338"/>
          </a:xfrm>
        </p:spPr>
      </p:pic>
    </p:spTree>
    <p:extLst>
      <p:ext uri="{BB962C8B-B14F-4D97-AF65-F5344CB8AC3E}">
        <p14:creationId xmlns:p14="http://schemas.microsoft.com/office/powerpoint/2010/main" val="1400382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BA19-4FDF-436F-F26D-4F286AD8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2C8CF0-7061-56F8-65DD-16C93D507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8316"/>
            <a:ext cx="10515600" cy="4305956"/>
          </a:xfrm>
        </p:spPr>
      </p:pic>
    </p:spTree>
    <p:extLst>
      <p:ext uri="{BB962C8B-B14F-4D97-AF65-F5344CB8AC3E}">
        <p14:creationId xmlns:p14="http://schemas.microsoft.com/office/powerpoint/2010/main" val="34075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6000-5D9F-B91C-B1D7-0F7E4496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Ultrasound Interactions in Tissue</a:t>
            </a:r>
            <a:b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86AC-EFF2-7180-9FE3-94944C06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A propagating ultrasound wave can interact with tissue, and the results are 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reflection, refraction, scattering, and absorption.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90146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FEDF-C7A2-FC11-E3C8-786E11D3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Reflection</a:t>
            </a:r>
            <a:b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0A107-6415-695E-6A3E-AC9755E00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Sound will continue to propagate through a medium until an interface is reached where the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acoustic impedance </a:t>
            </a:r>
            <a:r>
              <a:rPr lang="en-US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of the medium in which the sound is propagating differs from the medium that it encounters.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739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5142</TotalTime>
  <Words>1611</Words>
  <Application>Microsoft Office PowerPoint</Application>
  <PresentationFormat>Widescreen</PresentationFormat>
  <Paragraphs>92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0" baseType="lpstr">
      <vt:lpstr>Arial</vt:lpstr>
      <vt:lpstr>Calibri</vt:lpstr>
      <vt:lpstr>Calibri Light</vt:lpstr>
      <vt:lpstr>Fira Sans</vt:lpstr>
      <vt:lpstr>Segoe UI</vt:lpstr>
      <vt:lpstr>Office Theme</vt:lpstr>
      <vt:lpstr>Operation manual (1)</vt:lpstr>
      <vt:lpstr>Basics of Ultrasound Instrumentation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Ultrasound Interactions in Tissue </vt:lpstr>
      <vt:lpstr>Reflection </vt:lpstr>
      <vt:lpstr>PowerPoint Presentation</vt:lpstr>
      <vt:lpstr>PowerPoint Presentation</vt:lpstr>
      <vt:lpstr>Reflection (Mirror Image) </vt:lpstr>
      <vt:lpstr>PowerPoint Presentation</vt:lpstr>
      <vt:lpstr>Refraction </vt:lpstr>
      <vt:lpstr>PowerPoint Presentation</vt:lpstr>
      <vt:lpstr>PowerPoint Presentation</vt:lpstr>
      <vt:lpstr>Acoustic Shadowing </vt:lpstr>
      <vt:lpstr>Scattering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Absorption </vt:lpstr>
      <vt:lpstr>Ultrasound Intensity </vt:lpstr>
      <vt:lpstr>PowerPoint Presentation</vt:lpstr>
      <vt:lpstr>PowerPoint Presentation</vt:lpstr>
      <vt:lpstr>Axial Resolution </vt:lpstr>
      <vt:lpstr>PowerPoint Presentation</vt:lpstr>
      <vt:lpstr>PowerPoint Presentation</vt:lpstr>
      <vt:lpstr>Lateral Resolution </vt:lpstr>
      <vt:lpstr>PowerPoint Presentation</vt:lpstr>
      <vt:lpstr>IMAGE OPTIMIZATION DURING B-MODE AND DOPPLER ULTRASOUND IMAGING</vt:lpstr>
      <vt:lpstr>PowerPoint Presentation</vt:lpstr>
      <vt:lpstr>OPTIMIZATION OF B-MODE IMAGING </vt:lpstr>
      <vt:lpstr> </vt:lpstr>
      <vt:lpstr>Adjust the image depth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Adjust the transducer frequency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Adjust the ultrasound gain </vt:lpstr>
      <vt:lpstr>PowerPoint Presentation</vt:lpstr>
      <vt:lpstr>PowerPoint Presentation</vt:lpstr>
      <vt:lpstr>PowerPoint Presentation</vt:lpstr>
      <vt:lpstr>PowerPoint Presentation</vt:lpstr>
      <vt:lpstr>System Gain and Time Gain Compensation</vt:lpstr>
      <vt:lpstr>PowerPoint Presentation</vt:lpstr>
      <vt:lpstr>Adjust the focal zone </vt:lpstr>
      <vt:lpstr>PowerPoint Presentation</vt:lpstr>
      <vt:lpstr>PowerPoint Presentation</vt:lpstr>
      <vt:lpstr>PowerPoint Presentation</vt:lpstr>
      <vt:lpstr>Apply compound imaging </vt:lpstr>
      <vt:lpstr>PowerPoint Presentation</vt:lpstr>
      <vt:lpstr>PowerPoint Presentation</vt:lpstr>
      <vt:lpstr>PowerPoint Presentation</vt:lpstr>
      <vt:lpstr>PowerPoint Presentation</vt:lpstr>
      <vt:lpstr>Apply tissue harmonic imaging </vt:lpstr>
      <vt:lpstr>Side Lobe Artifacts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manual (1)</dc:title>
  <dc:creator>Hassan</dc:creator>
  <cp:lastModifiedBy>Hassan</cp:lastModifiedBy>
  <cp:revision>16</cp:revision>
  <dcterms:created xsi:type="dcterms:W3CDTF">2023-01-01T15:56:32Z</dcterms:created>
  <dcterms:modified xsi:type="dcterms:W3CDTF">2023-01-10T03:58:40Z</dcterms:modified>
</cp:coreProperties>
</file>